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3"/>
  </p:notesMasterIdLst>
  <p:sldIdLst>
    <p:sldId id="261" r:id="rId2"/>
    <p:sldId id="555" r:id="rId3"/>
    <p:sldId id="571" r:id="rId4"/>
    <p:sldId id="589" r:id="rId5"/>
    <p:sldId id="558" r:id="rId6"/>
    <p:sldId id="567" r:id="rId7"/>
    <p:sldId id="590" r:id="rId8"/>
    <p:sldId id="528" r:id="rId9"/>
    <p:sldId id="498" r:id="rId10"/>
    <p:sldId id="499" r:id="rId11"/>
    <p:sldId id="700" r:id="rId12"/>
    <p:sldId id="668" r:id="rId13"/>
    <p:sldId id="531" r:id="rId14"/>
    <p:sldId id="692" r:id="rId15"/>
    <p:sldId id="509" r:id="rId16"/>
    <p:sldId id="693" r:id="rId17"/>
    <p:sldId id="694" r:id="rId18"/>
    <p:sldId id="691" r:id="rId19"/>
    <p:sldId id="695" r:id="rId20"/>
    <p:sldId id="553" r:id="rId21"/>
    <p:sldId id="701" r:id="rId22"/>
    <p:sldId id="601" r:id="rId23"/>
    <p:sldId id="702" r:id="rId24"/>
    <p:sldId id="698" r:id="rId25"/>
    <p:sldId id="699" r:id="rId26"/>
    <p:sldId id="705" r:id="rId27"/>
    <p:sldId id="703" r:id="rId28"/>
    <p:sldId id="706" r:id="rId29"/>
    <p:sldId id="704" r:id="rId30"/>
    <p:sldId id="707" r:id="rId31"/>
    <p:sldId id="708" r:id="rId32"/>
  </p:sldIdLst>
  <p:sldSz cx="9144000" cy="6858000" type="screen4x3"/>
  <p:notesSz cx="6645275" cy="9906000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657">
          <p15:clr>
            <a:srgbClr val="A4A3A4"/>
          </p15:clr>
        </p15:guide>
        <p15:guide id="4" pos="510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Denwood" initials="MD" lastIdx="1" clrIdx="0">
    <p:extLst/>
  </p:cmAuthor>
  <p:cmAuthor id="2" name="Matt Denwood" initials="MD [2]" lastIdx="1" clrIdx="1">
    <p:extLst/>
  </p:cmAuthor>
  <p:cmAuthor id="3" name="Matt Denwood" initials="MD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3B3B3"/>
    <a:srgbClr val="FF7256"/>
    <a:srgbClr val="2192FF"/>
    <a:srgbClr val="00BFC4"/>
    <a:srgbClr val="F8766D"/>
    <a:srgbClr val="00D279"/>
    <a:srgbClr val="FF7D41"/>
    <a:srgbClr val="66666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3" autoAdjust="0"/>
    <p:restoredTop sz="94428" autoAdjust="0"/>
  </p:normalViewPr>
  <p:slideViewPr>
    <p:cSldViewPr>
      <p:cViewPr varScale="1">
        <p:scale>
          <a:sx n="113" d="100"/>
          <a:sy n="113" d="100"/>
        </p:scale>
        <p:origin x="320" y="176"/>
      </p:cViewPr>
      <p:guideLst>
        <p:guide orient="horz" pos="618"/>
        <p:guide orient="horz" pos="3974"/>
        <p:guide pos="657"/>
        <p:guide pos="5103"/>
      </p:guideLst>
    </p:cSldViewPr>
  </p:slideViewPr>
  <p:outlineViewPr>
    <p:cViewPr>
      <p:scale>
        <a:sx n="33" d="100"/>
        <a:sy n="33" d="100"/>
      </p:scale>
      <p:origin x="0" y="-10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7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46138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705350"/>
            <a:ext cx="48736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87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410700"/>
            <a:ext cx="287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EB45E2-71DD-4338-86DB-9EAD610F0F79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031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3DA54-0DD6-4E6A-9805-3C92A1AE3ED8}" type="slidenum">
              <a:rPr lang="da-DK"/>
              <a:pPr/>
              <a:t>1</a:t>
            </a:fld>
            <a:endParaRPr lang="da-DK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2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3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535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7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68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19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59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24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76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BC98D-D02F-4D21-811C-847F70FCDFE8}" type="slidenum">
              <a:rPr lang="da-DK"/>
              <a:pPr/>
              <a:t>31</a:t>
            </a:fld>
            <a:endParaRPr lang="da-DK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7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8" y="49213"/>
            <a:ext cx="9137504" cy="1284287"/>
          </a:xfrm>
          <a:prstGeom prst="rect">
            <a:avLst/>
          </a:prstGeom>
          <a:noFill/>
        </p:spPr>
      </p:pic>
      <p:pic>
        <p:nvPicPr>
          <p:cNvPr id="15" name="Picture 69" descr="top_uk_58_02"/>
          <p:cNvPicPr>
            <a:picLocks noChangeAspect="1" noChangeArrowheads="1"/>
          </p:cNvPicPr>
          <p:nvPr userDrawn="1"/>
        </p:nvPicPr>
        <p:blipFill>
          <a:blip r:embed="rId3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44" name="Rectangle 60"/>
          <p:cNvSpPr>
            <a:spLocks noGrp="1" noChangeArrowheads="1"/>
          </p:cNvSpPr>
          <p:nvPr>
            <p:ph type="ctrTitle"/>
          </p:nvPr>
        </p:nvSpPr>
        <p:spPr>
          <a:xfrm>
            <a:off x="1044000" y="2059200"/>
            <a:ext cx="6496050" cy="685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/>
              <a:t>Klik for at redigere titeltypografi i masteren</a:t>
            </a:r>
          </a:p>
        </p:txBody>
      </p:sp>
      <p:sp>
        <p:nvSpPr>
          <p:cNvPr id="67645" name="Rectangle 61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044000" y="2930525"/>
            <a:ext cx="6486525" cy="28035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Klik for at redigere undertiteltypografien i masteren</a:t>
            </a:r>
          </a:p>
        </p:txBody>
      </p:sp>
      <p:sp>
        <p:nvSpPr>
          <p:cNvPr id="67647" name="Rectangle 6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67672" name="Text Box 8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en-GB" sz="1100">
              <a:solidFill>
                <a:schemeClr val="bg1"/>
              </a:solidFill>
            </a:endParaRPr>
          </a:p>
          <a:p>
            <a:r>
              <a:rPr lang="en-GB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en-GB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en-GB" sz="1100">
                <a:solidFill>
                  <a:schemeClr val="bg1"/>
                </a:solidFill>
              </a:rPr>
              <a:t>Indføj ”Sted og dato” i feltet for dato</a:t>
            </a:r>
            <a:r>
              <a:rPr lang="en-GB" sz="1100" baseline="0">
                <a:solidFill>
                  <a:schemeClr val="bg1"/>
                </a:solidFill>
              </a:rPr>
              <a:t> </a:t>
            </a:r>
            <a:r>
              <a:rPr lang="en-GB" sz="1100">
                <a:solidFill>
                  <a:schemeClr val="bg1"/>
                </a:solidFill>
              </a:rPr>
              <a:t>og ”Enhedens navn” i Sidefod</a:t>
            </a:r>
          </a:p>
        </p:txBody>
      </p:sp>
      <p:sp>
        <p:nvSpPr>
          <p:cNvPr id="67673" name="Line 89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Box 17"/>
          <p:cNvSpPr txBox="1"/>
          <p:nvPr userDrawn="1"/>
        </p:nvSpPr>
        <p:spPr>
          <a:xfrm>
            <a:off x="-1357354" y="2045277"/>
            <a:ext cx="1296988" cy="186204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Overskrift her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</a:rPr>
              <a:t>Navn på oplægsholder</a:t>
            </a:r>
          </a:p>
          <a:p>
            <a:endParaRPr lang="en-GB" sz="1100">
              <a:solidFill>
                <a:schemeClr val="bg1"/>
              </a:solidFill>
            </a:endParaRPr>
          </a:p>
          <a:p>
            <a:r>
              <a:rPr lang="en-GB" sz="1100">
                <a:solidFill>
                  <a:schemeClr val="bg1"/>
                </a:solidFill>
              </a:rPr>
              <a:t>Navn på KU-enhed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1" name="Line 36"/>
          <p:cNvSpPr>
            <a:spLocks noChangeShapeType="1"/>
          </p:cNvSpPr>
          <p:nvPr userDrawn="1"/>
        </p:nvSpPr>
        <p:spPr bwMode="auto">
          <a:xfrm>
            <a:off x="-1357354" y="1983364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25"/>
          <p:cNvSpPr>
            <a:spLocks noChangeShapeType="1"/>
          </p:cNvSpPr>
          <p:nvPr userDrawn="1"/>
        </p:nvSpPr>
        <p:spPr bwMode="auto">
          <a:xfrm flipH="1">
            <a:off x="0" y="1171575"/>
            <a:ext cx="8612386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17" name="Line 25"/>
          <p:cNvSpPr>
            <a:spLocks noChangeShapeType="1"/>
          </p:cNvSpPr>
          <p:nvPr userDrawn="1"/>
        </p:nvSpPr>
        <p:spPr bwMode="auto">
          <a:xfrm flipH="1">
            <a:off x="8722046" y="1171575"/>
            <a:ext cx="421953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330D9C8D-C809-41D0-982C-C0548FB6DE4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14" descr="fke3b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en-GB" sz="1100">
                <a:solidFill>
                  <a:schemeClr val="bg1"/>
                </a:solidFill>
                <a:cs typeface="Arial" charset="0"/>
              </a:rPr>
            </a:br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9" name="Line 34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" name="Text Box 3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1" name="Line 3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2" name="Picture 3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Line 38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" name="Line 39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Line 40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41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Line 42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" name="Line 43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" name="Line 4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1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1374775"/>
            <a:ext cx="6577012" cy="19113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14" descr="fke3b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en-GB" sz="1100">
                <a:solidFill>
                  <a:schemeClr val="bg1"/>
                </a:solidFill>
                <a:cs typeface="Arial" charset="0"/>
              </a:rPr>
            </a:br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9" name="Line 44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" name="Text Box 4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1" name="Line 4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2" name="Picture 4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Line 48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" name="Line 49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Line 50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51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Line 52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" name="Line 53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" name="Line 5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1044000" y="3358800"/>
            <a:ext cx="3744000" cy="24876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1374774"/>
            <a:ext cx="3211512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6900" y="1374774"/>
            <a:ext cx="3213100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14" descr="fke3b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en-GB" sz="1100">
                <a:solidFill>
                  <a:schemeClr val="bg1"/>
                </a:solidFill>
                <a:cs typeface="Arial" charset="0"/>
              </a:rPr>
            </a:br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10" name="Line 44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1" name="Text Box 4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2" name="Line 4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3" name="Picture 4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Line 48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Line 49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50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Line 51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" name="Line 52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" name="Line 53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1" name="Line 5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2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ine 20"/>
          <p:cNvSpPr>
            <a:spLocks noChangeShapeType="1"/>
          </p:cNvSpPr>
          <p:nvPr userDrawn="1"/>
        </p:nvSpPr>
        <p:spPr bwMode="auto">
          <a:xfrm flipH="1">
            <a:off x="4763" y="6691313"/>
            <a:ext cx="9148762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7" name="Picture 40" descr="top_uk_58_02"/>
          <p:cNvPicPr>
            <a:picLocks noChangeAspect="1" noChangeArrowheads="1"/>
          </p:cNvPicPr>
          <p:nvPr userDrawn="1"/>
        </p:nvPicPr>
        <p:blipFill>
          <a:blip r:embed="rId2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44000" y="1051200"/>
            <a:ext cx="7059600" cy="4698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58400" y="-3175"/>
            <a:ext cx="6253200" cy="26352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Sted og dato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Box 8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en-GB" sz="1100">
              <a:solidFill>
                <a:schemeClr val="bg1"/>
              </a:solidFill>
            </a:endParaRPr>
          </a:p>
          <a:p>
            <a:r>
              <a:rPr lang="en-GB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en-GB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r>
              <a:rPr lang="en-GB" sz="1100">
                <a:solidFill>
                  <a:schemeClr val="bg1"/>
                </a:solidFill>
              </a:rPr>
              <a:t>Indføj ”Sted og dato” i feltet for dato</a:t>
            </a:r>
            <a:r>
              <a:rPr lang="en-GB" sz="1100" baseline="0">
                <a:solidFill>
                  <a:schemeClr val="bg1"/>
                </a:solidFill>
              </a:rPr>
              <a:t> </a:t>
            </a:r>
            <a:r>
              <a:rPr lang="en-GB" sz="1100">
                <a:solidFill>
                  <a:schemeClr val="bg1"/>
                </a:solidFill>
              </a:rPr>
              <a:t>og ”Enhedens navn” i Sidefod</a:t>
            </a:r>
          </a:p>
        </p:txBody>
      </p:sp>
      <p:sp>
        <p:nvSpPr>
          <p:cNvPr id="11" name="Line 89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2" name="TextBox 17"/>
          <p:cNvSpPr txBox="1"/>
          <p:nvPr userDrawn="1"/>
        </p:nvSpPr>
        <p:spPr>
          <a:xfrm>
            <a:off x="-1357354" y="1133459"/>
            <a:ext cx="1296988" cy="67710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Byt billede:</a:t>
            </a: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Ny</a:t>
            </a:r>
            <a:r>
              <a:rPr lang="en-GB" sz="1100" baseline="0">
                <a:solidFill>
                  <a:schemeClr val="bg1"/>
                </a:solidFill>
                <a:cs typeface="Arial" charset="0"/>
              </a:rPr>
              <a:t> slide og k</a:t>
            </a:r>
            <a:r>
              <a:rPr lang="en-GB" sz="1100">
                <a:solidFill>
                  <a:schemeClr val="bg1"/>
                </a:solidFill>
                <a:cs typeface="Arial" charset="0"/>
              </a:rPr>
              <a:t>lik på</a:t>
            </a:r>
            <a:r>
              <a:rPr lang="en-GB" sz="1100" baseline="0">
                <a:solidFill>
                  <a:schemeClr val="bg1"/>
                </a:solidFill>
                <a:cs typeface="Arial" charset="0"/>
              </a:rPr>
              <a:t> ikon, indsæt billede</a:t>
            </a:r>
            <a:endParaRPr lang="en-GB" sz="11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3" name="Line 36"/>
          <p:cNvSpPr>
            <a:spLocks noChangeShapeType="1"/>
          </p:cNvSpPr>
          <p:nvPr userDrawn="1"/>
        </p:nvSpPr>
        <p:spPr bwMode="auto">
          <a:xfrm>
            <a:off x="-1357354" y="1071546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4" name="Picture 31" descr="SUND_botto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5573713"/>
            <a:ext cx="9144000" cy="128428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330D9C8D-C809-41D0-982C-C0548FB6DE4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Sted og dato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330D9C8D-C809-41D0-982C-C0548FB6DE4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80" name="Line 20"/>
          <p:cNvSpPr>
            <a:spLocks noChangeShapeType="1"/>
          </p:cNvSpPr>
          <p:nvPr userDrawn="1"/>
        </p:nvSpPr>
        <p:spPr bwMode="auto">
          <a:xfrm flipH="1">
            <a:off x="4763" y="6691313"/>
            <a:ext cx="9148762" cy="0"/>
          </a:xfrm>
          <a:prstGeom prst="line">
            <a:avLst/>
          </a:prstGeom>
          <a:noFill/>
          <a:ln w="9525">
            <a:solidFill>
              <a:srgbClr val="2A216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66591" name="Picture 31" descr="SUND_bottom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5573713"/>
            <a:ext cx="9144000" cy="1284287"/>
          </a:xfrm>
          <a:prstGeom prst="rect">
            <a:avLst/>
          </a:prstGeom>
          <a:noFill/>
        </p:spPr>
      </p:pic>
      <p:pic>
        <p:nvPicPr>
          <p:cNvPr id="66590" name="Picture 30" descr="top_uk_58_02"/>
          <p:cNvPicPr>
            <a:picLocks noChangeAspect="1" noChangeArrowheads="1"/>
          </p:cNvPicPr>
          <p:nvPr userDrawn="1"/>
        </p:nvPicPr>
        <p:blipFill>
          <a:blip r:embed="rId10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81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60375"/>
            <a:ext cx="65772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Klik for at redigere titeltypografi i masteren</a:t>
            </a:r>
          </a:p>
        </p:txBody>
      </p:sp>
      <p:sp>
        <p:nvSpPr>
          <p:cNvPr id="66582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1374774"/>
            <a:ext cx="6577012" cy="448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Klik for at redigere teksttypografierne i masteren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r>
              <a:rPr lang="en-GB"/>
              <a:t>Fjerde niveau</a:t>
            </a:r>
          </a:p>
          <a:p>
            <a:pPr lvl="4"/>
            <a:r>
              <a:rPr lang="en-GB"/>
              <a:t>Femte niveau</a:t>
            </a:r>
          </a:p>
        </p:txBody>
      </p:sp>
      <p:sp>
        <p:nvSpPr>
          <p:cNvPr id="66589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8400" y="-3175"/>
            <a:ext cx="62532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8F8F8"/>
                </a:solidFill>
              </a:defRPr>
            </a:lvl1pPr>
          </a:lstStyle>
          <a:p>
            <a:r>
              <a:rPr lang="en-GB"/>
              <a:t>Enhedens navn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2"/>
          </p:nvPr>
        </p:nvSpPr>
        <p:spPr>
          <a:xfrm>
            <a:off x="1044000" y="6350400"/>
            <a:ext cx="65772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Sted og dato</a:t>
            </a:r>
            <a:endParaRPr lang="en-GB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>
          <a:xfrm>
            <a:off x="1044000" y="6508800"/>
            <a:ext cx="21336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GB"/>
              <a:t>Slide </a:t>
            </a:r>
            <a:fld id="{330D9C8D-C809-41D0-982C-C0548FB6DE4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67" r:id="rId3"/>
    <p:sldLayoutId id="2147483668" r:id="rId4"/>
    <p:sldLayoutId id="2147483669" r:id="rId5"/>
    <p:sldLayoutId id="2147483656" r:id="rId6"/>
    <p:sldLayoutId id="2147483657" r:id="rId7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statistics.com/course/applied-bayesian-modelling-for-ecologists-and-epidemiologists-abme05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2" descr="9198_low"/>
          <p:cNvPicPr>
            <a:picLocks noChangeAspect="1" noChangeArrowheads="1"/>
          </p:cNvPicPr>
          <p:nvPr/>
        </p:nvPicPr>
        <p:blipFill>
          <a:blip r:embed="rId3" cstate="print"/>
          <a:srcRect r="19090"/>
          <a:stretch>
            <a:fillRect/>
          </a:stretch>
        </p:blipFill>
        <p:spPr bwMode="auto">
          <a:xfrm>
            <a:off x="6300192" y="4509120"/>
            <a:ext cx="2854325" cy="2351087"/>
          </a:xfrm>
          <a:prstGeom prst="rect">
            <a:avLst/>
          </a:prstGeom>
          <a:noFill/>
        </p:spPr>
      </p:pic>
      <p:pic>
        <p:nvPicPr>
          <p:cNvPr id="9" name="Picture 30" descr="skabelon_new_2007_bi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6549" y="1988840"/>
            <a:ext cx="3505200" cy="4868862"/>
          </a:xfrm>
          <a:prstGeom prst="rect">
            <a:avLst/>
          </a:prstGeom>
          <a:noFill/>
        </p:spPr>
      </p:pic>
      <p:sp>
        <p:nvSpPr>
          <p:cNvPr id="11059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44000" y="1519063"/>
            <a:ext cx="7200408" cy="1763415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sz="2400" b="1" dirty="0">
                <a:latin typeface="Arial" charset="0"/>
                <a:ea typeface="ＭＳ 明朝" charset="-128"/>
                <a:cs typeface="Times New Roman" charset="0"/>
              </a:rPr>
              <a:t>An (extremely brief) introduction to Bayesian Markov chain Monte Carlo</a:t>
            </a:r>
            <a:endParaRPr lang="en-GB" sz="1800" b="1" dirty="0">
              <a:latin typeface="Arial" charset="0"/>
              <a:ea typeface="ＭＳ 明朝" charset="-128"/>
              <a:cs typeface="Times New Roman" charset="0"/>
            </a:endParaRPr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44000" y="3068960"/>
            <a:ext cx="7200408" cy="21610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sz="1600" dirty="0"/>
              <a:t>Matt </a:t>
            </a:r>
            <a:r>
              <a:rPr lang="da-DK" sz="1600" dirty="0" err="1"/>
              <a:t>Denwood</a:t>
            </a:r>
            <a:endParaRPr lang="da-DK" sz="1600" baseline="30000" dirty="0"/>
          </a:p>
          <a:p>
            <a:pPr>
              <a:lnSpc>
                <a:spcPct val="150000"/>
              </a:lnSpc>
            </a:pPr>
            <a:endParaRPr lang="da-DK" sz="200" baseline="30000" dirty="0"/>
          </a:p>
          <a:p>
            <a:pPr>
              <a:lnSpc>
                <a:spcPct val="150000"/>
              </a:lnSpc>
            </a:pPr>
            <a:endParaRPr lang="da-DK" sz="1050" dirty="0"/>
          </a:p>
          <a:p>
            <a:pPr>
              <a:lnSpc>
                <a:spcPct val="150000"/>
              </a:lnSpc>
            </a:pPr>
            <a:r>
              <a:rPr lang="da-DK" sz="1050" b="1" dirty="0" err="1">
                <a:solidFill>
                  <a:prstClr val="black"/>
                </a:solidFill>
              </a:rPr>
              <a:t>md@sund.ku.dk</a:t>
            </a:r>
            <a:endParaRPr lang="da-DK" sz="105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da-DK" sz="1050" dirty="0"/>
          </a:p>
          <a:p>
            <a:pPr>
              <a:lnSpc>
                <a:spcPct val="150000"/>
              </a:lnSpc>
            </a:pPr>
            <a:r>
              <a:rPr lang="da-DK" sz="1050" dirty="0"/>
              <a:t>Department of </a:t>
            </a:r>
            <a:r>
              <a:rPr lang="da-DK" sz="1050" dirty="0" err="1"/>
              <a:t>Veterinary</a:t>
            </a:r>
            <a:r>
              <a:rPr lang="da-DK" sz="1050" dirty="0"/>
              <a:t> and Animal Sciences</a:t>
            </a:r>
          </a:p>
          <a:p>
            <a:pPr>
              <a:lnSpc>
                <a:spcPct val="150000"/>
              </a:lnSpc>
            </a:pPr>
            <a:r>
              <a:rPr lang="da-DK" sz="1050" dirty="0" err="1"/>
              <a:t>University</a:t>
            </a:r>
            <a:r>
              <a:rPr lang="da-DK" sz="1050" dirty="0"/>
              <a:t> of Copenhagen</a:t>
            </a:r>
          </a:p>
          <a:p>
            <a:pPr>
              <a:lnSpc>
                <a:spcPct val="150000"/>
              </a:lnSpc>
            </a:pPr>
            <a:r>
              <a:rPr lang="da-DK" sz="1050" dirty="0"/>
              <a:t>Denmark</a:t>
            </a:r>
            <a:endParaRPr lang="da-DK" sz="1050" baseline="30000" dirty="0"/>
          </a:p>
          <a:p>
            <a:pPr>
              <a:lnSpc>
                <a:spcPct val="150000"/>
              </a:lnSpc>
            </a:pPr>
            <a:endParaRPr lang="da-DK" sz="10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5085184"/>
            <a:ext cx="1301955" cy="16185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142937"/>
          </a:xfrm>
        </p:spPr>
        <p:txBody>
          <a:bodyPr>
            <a:normAutofit/>
          </a:bodyPr>
          <a:lstStyle/>
          <a:p>
            <a:r>
              <a:rPr lang="en-US" dirty="0"/>
              <a:t>This is a bit worse.  Should we keep it or not?</a:t>
            </a:r>
          </a:p>
          <a:p>
            <a:endParaRPr lang="en-US" dirty="0"/>
          </a:p>
          <a:p>
            <a:r>
              <a:rPr lang="en-GB" dirty="0"/>
              <a:t>We will let fate decide … but it makes sense to have a higher chance of accepting the new parameter value if it is not much worse than the old value: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probability_ratio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exp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new_lpost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–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[2])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0.06578108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accept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rbinom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(1, 1,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probability_ratio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0</a:t>
            </a:r>
            <a:endParaRPr lang="en-GB" dirty="0"/>
          </a:p>
          <a:p>
            <a:endParaRPr lang="en-GB" dirty="0"/>
          </a:p>
          <a:p>
            <a:r>
              <a:rPr lang="en-GB" dirty="0"/>
              <a:t>So we reject this new value, and keep the old one</a:t>
            </a:r>
          </a:p>
          <a:p>
            <a:endParaRPr lang="en-GB" dirty="0"/>
          </a:p>
          <a:p>
            <a:r>
              <a:rPr lang="en-GB" dirty="0"/>
              <a:t>We also reward the old parameter for being hard to beat by counting it twice (so this counts as the 2</a:t>
            </a:r>
            <a:r>
              <a:rPr lang="en-GB" baseline="30000" dirty="0"/>
              <a:t>nd</a:t>
            </a:r>
            <a:r>
              <a:rPr lang="en-GB" dirty="0"/>
              <a:t> </a:t>
            </a:r>
            <a:r>
              <a:rPr lang="en-GB" i="1" dirty="0"/>
              <a:t>and</a:t>
            </a:r>
            <a:r>
              <a:rPr lang="en-GB" dirty="0"/>
              <a:t> 3</a:t>
            </a:r>
            <a:r>
              <a:rPr lang="en-GB" baseline="30000" dirty="0"/>
              <a:t>rd</a:t>
            </a:r>
            <a:r>
              <a:rPr lang="en-GB" dirty="0"/>
              <a:t> values in the chain)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parameter[3] &lt;- parameter[2]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[3]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[2]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A50DABF-7C08-7742-84A6-62771137A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MCMC: the theory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19328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802" y="1412776"/>
            <a:ext cx="6913388" cy="4482000"/>
          </a:xfrm>
        </p:spPr>
        <p:txBody>
          <a:bodyPr>
            <a:normAutofit/>
          </a:bodyPr>
          <a:lstStyle/>
          <a:p>
            <a:r>
              <a:rPr lang="en-GB" dirty="0"/>
              <a:t>Repeat for the rest of the 1000 iterations, then look at the results: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plot(parameter, type='l')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D909F2-EBBC-0E4C-8097-3C11B684B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MCMC: the theory</a:t>
            </a:r>
            <a:endParaRPr lang="en-GB" sz="2600" b="1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B51A7-0F2E-C348-9463-F2BA3C3B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37358"/>
            <a:ext cx="8051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5159398"/>
          </a:xfrm>
        </p:spPr>
        <p:txBody>
          <a:bodyPr>
            <a:normAutofit/>
          </a:bodyPr>
          <a:lstStyle/>
          <a:p>
            <a:r>
              <a:rPr lang="en-US" dirty="0"/>
              <a:t>This algorithm is a basic implementation of MCMC!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MCMC is used to approximate a posterior distribution by sampling from it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Dependence on previous value is critical </a:t>
            </a:r>
          </a:p>
          <a:p>
            <a:pPr lvl="1"/>
            <a:r>
              <a:rPr lang="en-US" dirty="0"/>
              <a:t>Consecutive samples are </a:t>
            </a:r>
            <a:r>
              <a:rPr lang="en-US" i="1" dirty="0"/>
              <a:t>not</a:t>
            </a:r>
            <a:r>
              <a:rPr lang="en-US" dirty="0"/>
              <a:t> independent</a:t>
            </a:r>
          </a:p>
          <a:p>
            <a:pPr lvl="1"/>
            <a:r>
              <a:rPr lang="en-US" dirty="0"/>
              <a:t>Eventually a Markov chain will forget where it started, but it might take a while before it does this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non-randomness of Markov chains has 2 important consequences:</a:t>
            </a:r>
          </a:p>
          <a:p>
            <a:pPr lvl="1"/>
            <a:endParaRPr lang="en-US" dirty="0"/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The starting values are not immediately forgotten</a:t>
            </a:r>
          </a:p>
          <a:p>
            <a:pPr lvl="2"/>
            <a:r>
              <a:rPr lang="en-US" dirty="0"/>
              <a:t>We need a </a:t>
            </a:r>
            <a:r>
              <a:rPr lang="en-US" i="1" dirty="0"/>
              <a:t>burn-in</a:t>
            </a:r>
            <a:r>
              <a:rPr lang="en-US" dirty="0"/>
              <a:t> period before sampling from the chains                       (aka identifying convergence on the stationary distribution)</a:t>
            </a:r>
          </a:p>
          <a:p>
            <a:pPr marL="868680" lvl="1" indent="-457200">
              <a:buFont typeface="+mj-lt"/>
              <a:buAutoNum type="arabicPeriod"/>
            </a:pPr>
            <a:endParaRPr lang="en-US" dirty="0"/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A sample of 1000 auto-correlated iterations gives us less information than a sample of 1000 independent iterations</a:t>
            </a:r>
          </a:p>
          <a:p>
            <a:pPr lvl="2"/>
            <a:r>
              <a:rPr lang="en-US" dirty="0"/>
              <a:t>We need to know the </a:t>
            </a:r>
            <a:r>
              <a:rPr lang="en-US" i="1" dirty="0"/>
              <a:t>effective sample size </a:t>
            </a:r>
            <a:r>
              <a:rPr lang="en-US" dirty="0"/>
              <a:t>or </a:t>
            </a:r>
            <a:r>
              <a:rPr lang="en-US" i="1" dirty="0"/>
              <a:t>Monte Carlo error</a:t>
            </a:r>
          </a:p>
          <a:p>
            <a:pPr lvl="1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7130C0A-636D-E64A-977D-A623B7AD2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Markov chain Monte Carlo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10977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ESSENTIAL to identify and remove the burn-in period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plot(parameter, type='l')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D909F2-EBBC-0E4C-8097-3C11B684B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1. Burn-in</a:t>
            </a:r>
            <a:endParaRPr lang="en-GB" sz="2600" b="1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0959A8-6C0D-4A42-9500-8B3149F4CDAF}"/>
              </a:ext>
            </a:extLst>
          </p:cNvPr>
          <p:cNvSpPr/>
          <p:nvPr/>
        </p:nvSpPr>
        <p:spPr>
          <a:xfrm>
            <a:off x="1187624" y="3284984"/>
            <a:ext cx="504056" cy="223224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64FB1-66D5-A94E-A3FB-6F8CB70E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37358"/>
            <a:ext cx="8051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ESSENTIAL to identify and remove the burn-in period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plot(parameter[-(1:50)], type='l')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D909F2-EBBC-0E4C-8097-3C11B684B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1. Burn-in</a:t>
            </a:r>
            <a:endParaRPr lang="en-GB" sz="2600" b="1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CB85E-754C-2545-813B-F73B2E36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37358"/>
            <a:ext cx="8051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7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FAC7276-FBE4-C547-A370-72C4DF5A1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2. Effective sample size</a:t>
            </a:r>
            <a:endParaRPr lang="en-GB" sz="2600" b="1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17307-7663-1F4F-BB26-DD0958FA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276350"/>
            <a:ext cx="7708900" cy="4305300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8CFD3A1-E851-704B-8B4A-B92C2CFBB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88" y="5821362"/>
            <a:ext cx="6577012" cy="411550"/>
          </a:xfrm>
        </p:spPr>
        <p:txBody>
          <a:bodyPr>
            <a:normAutofit/>
          </a:bodyPr>
          <a:lstStyle/>
          <a:p>
            <a:r>
              <a:rPr lang="en-US" dirty="0"/>
              <a:t>An effective sample size of 137 – not a good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46515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6A693-5CCA-9E46-B48C-4EF4834B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276350"/>
            <a:ext cx="7708900" cy="43053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B8687D5-D09C-FA4E-A01E-DC700644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88" y="5821362"/>
            <a:ext cx="6577012" cy="411550"/>
          </a:xfrm>
        </p:spPr>
        <p:txBody>
          <a:bodyPr>
            <a:normAutofit/>
          </a:bodyPr>
          <a:lstStyle/>
          <a:p>
            <a:r>
              <a:rPr lang="en-US" dirty="0"/>
              <a:t>An effective sample size of 1752 – a pretty good approximation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08850DB-2E9A-4840-B3A6-3D2D5A1A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2. Effective sample size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295456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DFC83-AC50-8240-9AB1-B403117A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276350"/>
            <a:ext cx="7708900" cy="43053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FB5C1C0-130D-3641-BE5F-73EF1773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88" y="5821362"/>
            <a:ext cx="6577012" cy="411550"/>
          </a:xfrm>
        </p:spPr>
        <p:txBody>
          <a:bodyPr>
            <a:normAutofit/>
          </a:bodyPr>
          <a:lstStyle/>
          <a:p>
            <a:r>
              <a:rPr lang="en-US" dirty="0"/>
              <a:t>An effective sample size of 16759 – a very good approximation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33D476-FFAB-034B-9A9B-AFD91F484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2. Effective sample size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93484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34749"/>
          </a:xfrm>
        </p:spPr>
        <p:txBody>
          <a:bodyPr>
            <a:normAutofit/>
          </a:bodyPr>
          <a:lstStyle/>
          <a:p>
            <a:r>
              <a:rPr lang="en-US" sz="2000" dirty="0"/>
              <a:t>1.  Problems related to the Markov chain</a:t>
            </a:r>
          </a:p>
          <a:p>
            <a:pPr lvl="1"/>
            <a:r>
              <a:rPr lang="en-US" sz="2000" dirty="0"/>
              <a:t>We didn’t remove enough burn-in iterations so our posterior is skewed by the parameter space from where we happened to start the initial values</a:t>
            </a:r>
          </a:p>
          <a:p>
            <a:pPr lvl="1"/>
            <a:r>
              <a:rPr lang="en-US" sz="2000" dirty="0"/>
              <a:t>Our chain hasn’t really found the stationary posterior, and is just sampling from a local solution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CONVERGENCE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2.  Problems related to the Monte Carlo integration</a:t>
            </a:r>
          </a:p>
          <a:p>
            <a:pPr lvl="1"/>
            <a:r>
              <a:rPr lang="en-US" sz="2000" dirty="0"/>
              <a:t>We didn’t take enough samples to adequately represent the true posterior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EFFECTIVE SAMPLE SIZE / MONTE CARLO ERROR</a:t>
            </a:r>
            <a:endParaRPr lang="en-US" sz="20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8600059-4293-E442-A254-09B7E1E1D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Dangers of MCMC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256887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2608585"/>
          </a:xfrm>
        </p:spPr>
        <p:txBody>
          <a:bodyPr/>
          <a:lstStyle/>
          <a:p>
            <a:pPr algn="ctr"/>
            <a:r>
              <a:rPr lang="en-GB" sz="2400" b="1" dirty="0"/>
              <a:t>How does MCMC work in practice?</a:t>
            </a:r>
            <a:endParaRPr lang="en-GB" sz="2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0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576263"/>
          </a:xfrm>
        </p:spPr>
        <p:txBody>
          <a:bodyPr/>
          <a:lstStyle/>
          <a:p>
            <a:r>
              <a:rPr lang="en-GB" sz="2400" b="1" dirty="0"/>
              <a:t>Overview</a:t>
            </a:r>
            <a:endParaRPr lang="en-GB" sz="2600" dirty="0"/>
          </a:p>
        </p:txBody>
      </p:sp>
      <p:sp>
        <p:nvSpPr>
          <p:cNvPr id="129030" name="Rectangle 6"/>
          <p:cNvSpPr>
            <a:spLocks noGrp="1" noChangeArrowheads="1"/>
          </p:cNvSpPr>
          <p:nvPr>
            <p:ph idx="1"/>
          </p:nvPr>
        </p:nvSpPr>
        <p:spPr>
          <a:xfrm>
            <a:off x="683568" y="1772816"/>
            <a:ext cx="7200800" cy="4104456"/>
          </a:xfrm>
        </p:spPr>
        <p:txBody>
          <a:bodyPr/>
          <a:lstStyle/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What is Bayesian statistics?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What is the theory behind MCMC?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How does MCMC work in practice?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GB" sz="2000" dirty="0"/>
              <a:t>A basic example:  prevalence estimation</a:t>
            </a:r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  <a:p>
            <a:pPr marL="457200" indent="-457200">
              <a:buFont typeface="Wingdings" pitchFamily="2" charset="2"/>
              <a:buChar char="Ø"/>
            </a:pPr>
            <a:endParaRPr lang="en-GB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70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96101"/>
          </a:xfrm>
        </p:spPr>
        <p:txBody>
          <a:bodyPr>
            <a:normAutofit/>
          </a:bodyPr>
          <a:lstStyle/>
          <a:p>
            <a:r>
              <a:rPr lang="en-US" dirty="0"/>
              <a:t>Bayesian (analysis) Using Gibbs Sampling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Generic MCMC framework with ready-made algorithms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Does not automatically resolve any of the dangers with MCMC sampling!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 BUGS model is compiled by the software into an MCMC sampler</a:t>
            </a:r>
          </a:p>
          <a:p>
            <a:pPr lvl="1"/>
            <a:r>
              <a:rPr lang="en-US" dirty="0"/>
              <a:t>All variables in the model must be defined EXACTLY once</a:t>
            </a:r>
          </a:p>
          <a:p>
            <a:pPr lvl="1"/>
            <a:r>
              <a:rPr lang="en-US" dirty="0"/>
              <a:t>NB: it is a symbolic language NOT a programming language</a:t>
            </a:r>
          </a:p>
          <a:p>
            <a:pPr lvl="1"/>
            <a:endParaRPr lang="en-US" dirty="0"/>
          </a:p>
          <a:p>
            <a:r>
              <a:rPr lang="en-US" dirty="0" err="1"/>
              <a:t>OpenBUGS</a:t>
            </a:r>
            <a:endParaRPr lang="en-US" dirty="0"/>
          </a:p>
          <a:p>
            <a:pPr lvl="1"/>
            <a:r>
              <a:rPr lang="en-US" dirty="0"/>
              <a:t>Available for Windows, Linux and Mac (under emulation)</a:t>
            </a:r>
          </a:p>
          <a:p>
            <a:pPr lvl="1"/>
            <a:r>
              <a:rPr lang="en-US" dirty="0"/>
              <a:t>No longer under active development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JAGS (Just Another Gibbs Sampler)</a:t>
            </a:r>
          </a:p>
          <a:p>
            <a:pPr lvl="1"/>
            <a:r>
              <a:rPr lang="en-US" dirty="0"/>
              <a:t>Technically not BUGS, but almost identical</a:t>
            </a:r>
          </a:p>
          <a:p>
            <a:pPr lvl="1"/>
            <a:r>
              <a:rPr lang="en-US" dirty="0"/>
              <a:t>Primarily designed to be called from within R</a:t>
            </a:r>
          </a:p>
          <a:p>
            <a:pPr lvl="2"/>
            <a:r>
              <a:rPr lang="en-US" dirty="0"/>
              <a:t>Packages available:  </a:t>
            </a:r>
            <a:r>
              <a:rPr lang="en-US" dirty="0" err="1"/>
              <a:t>rjags</a:t>
            </a:r>
            <a:r>
              <a:rPr lang="en-US" dirty="0"/>
              <a:t>, </a:t>
            </a:r>
            <a:r>
              <a:rPr lang="en-US" dirty="0" err="1"/>
              <a:t>runjags</a:t>
            </a:r>
            <a:r>
              <a:rPr lang="en-US" dirty="0"/>
              <a:t>, R2jags, </a:t>
            </a:r>
            <a:r>
              <a:rPr lang="en-US" dirty="0" err="1"/>
              <a:t>jagsUI</a:t>
            </a:r>
            <a:endParaRPr lang="en-US" dirty="0"/>
          </a:p>
          <a:p>
            <a:pPr indent="-285750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291929-CB13-FB47-999A-9EDC4FEF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Using BUGS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381376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2574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dirty="0"/>
              <a:t>Define a syntactically valid model (used to calculate the posterior)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FontTx/>
              <a:buAutoNum type="arabicParenR"/>
            </a:pPr>
            <a:r>
              <a:rPr lang="en-US" dirty="0"/>
              <a:t>Supply data and initial values for at least 2 chains (these are often optional)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Decide which variables to monitor</a:t>
            </a:r>
          </a:p>
          <a:p>
            <a:endParaRPr lang="en-US" dirty="0"/>
          </a:p>
          <a:p>
            <a:pPr marL="342900" indent="-342900">
              <a:buFont typeface="+mj-lt"/>
              <a:buAutoNum type="arabicParenR" startAt="4"/>
            </a:pPr>
            <a:r>
              <a:rPr lang="en-US" dirty="0"/>
              <a:t>Run the model</a:t>
            </a:r>
          </a:p>
          <a:p>
            <a:pPr marL="342900" indent="-342900">
              <a:buAutoNum type="arabicParenR" startAt="4"/>
            </a:pPr>
            <a:endParaRPr lang="en-US" dirty="0"/>
          </a:p>
          <a:p>
            <a:pPr marL="342900" indent="-342900">
              <a:buAutoNum type="arabicParenR" startAt="4"/>
            </a:pPr>
            <a:r>
              <a:rPr lang="en-US" dirty="0"/>
              <a:t>Make sure the chains have converged</a:t>
            </a:r>
          </a:p>
          <a:p>
            <a:pPr marL="1028700" lvl="1">
              <a:buFont typeface="Wingdings" pitchFamily="2" charset="2"/>
              <a:buChar char="Ø"/>
            </a:pPr>
            <a:r>
              <a:rPr lang="en-US" dirty="0"/>
              <a:t>Brooks-Gelman-Rubin statistic (or BGR) compares the variance within chains to the variance between chains – ratio &lt; 1.05 indicates that chains are sampling the same values so have probably converged</a:t>
            </a:r>
          </a:p>
          <a:p>
            <a:pPr marL="1085850" lvl="1" indent="-342900">
              <a:buFont typeface="Wingdings" pitchFamily="2" charset="2"/>
              <a:buChar char="Ø"/>
            </a:pPr>
            <a:r>
              <a:rPr lang="en-US" dirty="0"/>
              <a:t>But always check the trace plots visually as well!</a:t>
            </a:r>
          </a:p>
          <a:p>
            <a:pPr marL="342900" indent="-342900">
              <a:buAutoNum type="arabicParenR" startAt="4"/>
            </a:pPr>
            <a:endParaRPr lang="en-US" dirty="0"/>
          </a:p>
          <a:p>
            <a:pPr marL="342900" indent="-342900">
              <a:buAutoNum type="arabicParenR" startAt="4"/>
            </a:pPr>
            <a:r>
              <a:rPr lang="en-US" dirty="0"/>
              <a:t>Make sure the number of sampled iterations is high enough</a:t>
            </a:r>
          </a:p>
          <a:p>
            <a:pPr marL="1085850" lvl="1" indent="-342900">
              <a:buFont typeface="Wingdings" pitchFamily="2" charset="2"/>
              <a:buChar char="Ø"/>
            </a:pPr>
            <a:r>
              <a:rPr lang="en-US" dirty="0"/>
              <a:t>Minimum effective sample size of &gt;400 for parameters of interest</a:t>
            </a:r>
          </a:p>
          <a:p>
            <a:pPr marL="1085850" lvl="1" indent="-342900">
              <a:buFont typeface="Wingdings" pitchFamily="2" charset="2"/>
              <a:buChar char="Ø"/>
            </a:pPr>
            <a:r>
              <a:rPr lang="en-US" dirty="0"/>
              <a:t>Or equivalently when </a:t>
            </a:r>
            <a:r>
              <a:rPr lang="en-US" dirty="0" err="1"/>
              <a:t>MC_error</a:t>
            </a:r>
            <a:r>
              <a:rPr lang="en-US" dirty="0"/>
              <a:t> &lt; 0.05 x sample SD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715C85A-DB0A-3641-83D9-ADCF20B8A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Procedure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372826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0EF6E2B-9B65-784B-B1A7-31F9FF15C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Visual assessment of convergence</a:t>
            </a:r>
            <a:endParaRPr lang="en-GB" sz="26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these two chains (pink and blue) converged?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8742"/>
            <a:ext cx="8077200" cy="356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9632" y="5825578"/>
            <a:ext cx="6864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Looks good</a:t>
            </a:r>
          </a:p>
          <a:p>
            <a:pPr algn="ctr"/>
            <a:r>
              <a:rPr lang="en-US" sz="1600" b="1" dirty="0">
                <a:solidFill>
                  <a:srgbClr val="008000"/>
                </a:solidFill>
              </a:rPr>
              <a:t>[We are OK to look at the model results]</a:t>
            </a:r>
          </a:p>
        </p:txBody>
      </p:sp>
    </p:spTree>
    <p:extLst>
      <p:ext uri="{BB962C8B-B14F-4D97-AF65-F5344CB8AC3E}">
        <p14:creationId xmlns:p14="http://schemas.microsoft.com/office/powerpoint/2010/main" val="22393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0EF6E2B-9B65-784B-B1A7-31F9FF15C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Visual assessment of convergence</a:t>
            </a:r>
            <a:endParaRPr lang="en-GB" sz="26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these two chains (pink and blue) converged?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E1204-4909-0146-8FE0-EAF7AC8A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8561311" cy="3858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A8E1A-6B34-FB44-B7A7-5AE01B59593C}"/>
              </a:ext>
            </a:extLst>
          </p:cNvPr>
          <p:cNvSpPr txBox="1"/>
          <p:nvPr/>
        </p:nvSpPr>
        <p:spPr>
          <a:xfrm>
            <a:off x="1229569" y="5773717"/>
            <a:ext cx="6864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Looks bad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[Model results cannot be used]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DDC3F-0171-814B-B71C-673421796B59}"/>
              </a:ext>
            </a:extLst>
          </p:cNvPr>
          <p:cNvSpPr/>
          <p:nvPr/>
        </p:nvSpPr>
        <p:spPr>
          <a:xfrm>
            <a:off x="107504" y="3212976"/>
            <a:ext cx="3600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3B116-2E7F-8541-9C83-340EAF8524DE}"/>
              </a:ext>
            </a:extLst>
          </p:cNvPr>
          <p:cNvSpPr/>
          <p:nvPr/>
        </p:nvSpPr>
        <p:spPr>
          <a:xfrm>
            <a:off x="970980" y="2381506"/>
            <a:ext cx="7489452" cy="25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6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2608585"/>
          </a:xfrm>
        </p:spPr>
        <p:txBody>
          <a:bodyPr/>
          <a:lstStyle/>
          <a:p>
            <a:pPr algn="ctr"/>
            <a:r>
              <a:rPr lang="en-GB" sz="2400" b="1" dirty="0"/>
              <a:t>A basic example:  prevalence estimation</a:t>
            </a:r>
            <a:endParaRPr lang="en-GB" sz="2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96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52491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the model, load the </a:t>
            </a:r>
            <a:r>
              <a:rPr lang="en-US" dirty="0" err="1"/>
              <a:t>runjags</a:t>
            </a:r>
            <a:r>
              <a:rPr lang="en-US" dirty="0"/>
              <a:t> library, and define the data in R: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bugs_model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"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model{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y ~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dbin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, n)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#Uniform (non-informative) prior for apparent prev.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~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dbeta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(1,1)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#data# y, n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#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inits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#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endParaRPr lang="en-US" b="1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	#monitor#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}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"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library('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runjags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’)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y &lt;- 1210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n &lt;- 4072</a:t>
            </a: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&lt;- 0.1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results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run.jags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bugs_model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n.chains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=2,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burnin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=5000, 				sample=10000)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JAGS:  Define and run the model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3117456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 err="1"/>
              <a:t>OpenBUGS</a:t>
            </a:r>
            <a:r>
              <a:rPr lang="en-GB" sz="2400" b="1" kern="0" dirty="0"/>
              <a:t>:  Define and run the model</a:t>
            </a:r>
            <a:endParaRPr lang="en-GB" sz="26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C7D1E-B0DB-C047-9631-E46BD87D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06"/>
            <a:ext cx="9144000" cy="57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JAGS:  Check convergence</a:t>
            </a:r>
            <a:endParaRPr lang="en-GB" sz="2600" b="1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89DED9-616F-7A49-9E81-D3A38A8D8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2491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plot(results)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CDB2E-C479-1845-B4E7-B4137DA9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39646"/>
            <a:ext cx="7340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0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 err="1"/>
              <a:t>OpenBUGS</a:t>
            </a:r>
            <a:r>
              <a:rPr lang="en-GB" sz="2400" b="1" kern="0" dirty="0"/>
              <a:t>:  Check convergence</a:t>
            </a:r>
            <a:endParaRPr lang="en-GB" sz="26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6745C-4667-5345-AB1F-3FDE7701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991"/>
            <a:ext cx="9144000" cy="5762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9CF91A-AA6F-9D4F-8519-A991E3A885EB}"/>
              </a:ext>
            </a:extLst>
          </p:cNvPr>
          <p:cNvSpPr/>
          <p:nvPr/>
        </p:nvSpPr>
        <p:spPr>
          <a:xfrm>
            <a:off x="179512" y="4869160"/>
            <a:ext cx="48965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5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JAGS:  Check sample size and results</a:t>
            </a:r>
            <a:endParaRPr lang="en-GB" sz="2600" b="1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89DED9-616F-7A49-9E81-D3A38A8D8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52491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&gt; results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JAGS model summary statistics from 20000 samples (chains = 2;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adapt+burnin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= 6000):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                                                                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Lower95  Median Upper95   Mean        SD Mode</a:t>
            </a: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	0.28339 0.29719 0.31155 0.2972 0.0071436   --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                                                            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MCerr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		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MC%ofSD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SSeff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   AC.10  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psrf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ap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	0.000063509     0.9    12652 0.018843 1.0002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Total time taken: 0.8 seconds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# See also: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?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runjags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4F8BF-2258-DB42-9C72-FF223FF8E7B3}"/>
              </a:ext>
            </a:extLst>
          </p:cNvPr>
          <p:cNvSpPr/>
          <p:nvPr/>
        </p:nvSpPr>
        <p:spPr>
          <a:xfrm>
            <a:off x="6012160" y="4293096"/>
            <a:ext cx="864096" cy="648072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C2C0FC-E356-334F-BA88-93388F49C17C}"/>
              </a:ext>
            </a:extLst>
          </p:cNvPr>
          <p:cNvSpPr/>
          <p:nvPr/>
        </p:nvSpPr>
        <p:spPr>
          <a:xfrm>
            <a:off x="4139952" y="4293096"/>
            <a:ext cx="720080" cy="648072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70B2D-9AEA-9F41-9A97-03B6E0EBD46D}"/>
              </a:ext>
            </a:extLst>
          </p:cNvPr>
          <p:cNvSpPr/>
          <p:nvPr/>
        </p:nvSpPr>
        <p:spPr>
          <a:xfrm>
            <a:off x="1331640" y="3429000"/>
            <a:ext cx="3816424" cy="648072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9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2608585"/>
          </a:xfrm>
        </p:spPr>
        <p:txBody>
          <a:bodyPr/>
          <a:lstStyle/>
          <a:p>
            <a:pPr algn="ctr"/>
            <a:r>
              <a:rPr lang="en-GB" sz="2400" b="1" dirty="0"/>
              <a:t>What is Bayesian statistics?</a:t>
            </a:r>
            <a:endParaRPr lang="en-GB" sz="2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520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 err="1"/>
              <a:t>OpenBUGS</a:t>
            </a:r>
            <a:r>
              <a:rPr lang="en-GB" sz="2400" b="1" kern="0" dirty="0"/>
              <a:t>:  Check sample size and results</a:t>
            </a:r>
            <a:endParaRPr lang="en-GB" sz="2600" b="1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CDFA03-C7C3-324A-BB61-FAC2A01F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991"/>
            <a:ext cx="9144000" cy="57625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7606E9-01FA-184E-B8FF-5C5E647C6E81}"/>
              </a:ext>
            </a:extLst>
          </p:cNvPr>
          <p:cNvSpPr/>
          <p:nvPr/>
        </p:nvSpPr>
        <p:spPr>
          <a:xfrm>
            <a:off x="827584" y="5085184"/>
            <a:ext cx="3024336" cy="504056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2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-387423"/>
            <a:ext cx="7129412" cy="1368152"/>
          </a:xfrm>
        </p:spPr>
        <p:txBody>
          <a:bodyPr/>
          <a:lstStyle/>
          <a:p>
            <a:pPr algn="ctr"/>
            <a:r>
              <a:rPr lang="en-GB" sz="2400" b="1" dirty="0"/>
              <a:t>Practical 1:  apparent prevalence</a:t>
            </a:r>
            <a:endParaRPr lang="en-GB" sz="2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0F2C8D-CD47-924E-8E74-940ED71E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88" y="1340768"/>
            <a:ext cx="6985396" cy="32918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 if you are using JAGS or </a:t>
            </a:r>
            <a:r>
              <a:rPr lang="en-US" dirty="0" err="1"/>
              <a:t>OpenBUGS</a:t>
            </a: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JAGS is recommended (by me) unless you really hate R…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JAGS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dirty="0" err="1"/>
              <a:t>apparent_prevalence.R</a:t>
            </a:r>
            <a:r>
              <a:rPr lang="en-US" dirty="0"/>
              <a:t> file in 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Read and run the code down to line 34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Look at the help files as indicated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If you are interested (and reasonably proficient in R) check out the Metropolis algorithm from lines 48-124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OpenBUGS</a:t>
            </a: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dirty="0" err="1"/>
              <a:t>apparent_prevalence.odc</a:t>
            </a:r>
            <a:r>
              <a:rPr lang="en-US" dirty="0"/>
              <a:t> file in </a:t>
            </a:r>
            <a:r>
              <a:rPr lang="en-US" dirty="0" err="1"/>
              <a:t>OpenBUGS</a:t>
            </a: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Follow along with </a:t>
            </a:r>
            <a:r>
              <a:rPr lang="en-US"/>
              <a:t>group demonstration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presentation:  9.50am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6C423-65D8-5246-BC3A-9313F37B473E}"/>
              </a:ext>
            </a:extLst>
          </p:cNvPr>
          <p:cNvSpPr/>
          <p:nvPr/>
        </p:nvSpPr>
        <p:spPr>
          <a:xfrm>
            <a:off x="-108520" y="5805264"/>
            <a:ext cx="9433048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66D5C-2007-7247-A638-D51F2E3D6750}"/>
              </a:ext>
            </a:extLst>
          </p:cNvPr>
          <p:cNvSpPr/>
          <p:nvPr/>
        </p:nvSpPr>
        <p:spPr>
          <a:xfrm>
            <a:off x="0" y="5849764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Advert:   ABME05 course will run 11</a:t>
            </a:r>
            <a:r>
              <a:rPr lang="en-US" sz="2000" baseline="30000" dirty="0"/>
              <a:t>th</a:t>
            </a:r>
            <a:r>
              <a:rPr lang="en-US" sz="2000" dirty="0"/>
              <a:t>-15</a:t>
            </a:r>
            <a:r>
              <a:rPr lang="en-US" sz="2000" baseline="30000" dirty="0"/>
              <a:t>th</a:t>
            </a:r>
            <a:r>
              <a:rPr lang="en-US" sz="2000" dirty="0"/>
              <a:t> November 2019</a:t>
            </a:r>
          </a:p>
          <a:p>
            <a:pPr lvl="1" indent="0" algn="ctr">
              <a:buNone/>
            </a:pPr>
            <a:r>
              <a:rPr lang="en-US" sz="2000" dirty="0">
                <a:hlinkClick r:id="rId3"/>
              </a:rPr>
              <a:t>https://www.prstatistics.com/course/applied-bayesian-modelling-for-ecologists-and-epidemiologists-abme05/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45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675FB16-3F79-D64C-8230-CCD4F367B221}"/>
              </a:ext>
            </a:extLst>
          </p:cNvPr>
          <p:cNvSpPr/>
          <p:nvPr/>
        </p:nvSpPr>
        <p:spPr>
          <a:xfrm>
            <a:off x="334123" y="5338993"/>
            <a:ext cx="1417730" cy="41962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458705-9309-BE49-86C3-C09710DF0321}"/>
              </a:ext>
            </a:extLst>
          </p:cNvPr>
          <p:cNvSpPr/>
          <p:nvPr/>
        </p:nvSpPr>
        <p:spPr>
          <a:xfrm>
            <a:off x="3370294" y="5097604"/>
            <a:ext cx="1417730" cy="41962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C35D0E-9922-B34E-9567-BFD8D401681D}"/>
              </a:ext>
            </a:extLst>
          </p:cNvPr>
          <p:cNvSpPr/>
          <p:nvPr/>
        </p:nvSpPr>
        <p:spPr>
          <a:xfrm>
            <a:off x="4932040" y="5096822"/>
            <a:ext cx="792088" cy="4204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4848" y="1340768"/>
                <a:ext cx="8229600" cy="4586711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sz="2000" dirty="0"/>
                  <a:t>A well-known formula in epidemiology:</a:t>
                </a:r>
              </a:p>
              <a:p>
                <a:pPr marL="0" indent="0">
                  <a:buNone/>
                  <a:defRPr/>
                </a:pPr>
                <a:endParaRPr lang="en-US" sz="22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200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da-DK" sz="2200" b="0" i="1" smtClean="0">
                          <a:latin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da-DK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a-DK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da-D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</m:t>
                      </m:r>
                      <m:f>
                        <m:fPr>
                          <m:ctrlPr>
                            <a:rPr lang="da-DK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𝑆𝑒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𝑃𝑟𝑒𝑣</m:t>
                          </m:r>
                        </m:num>
                        <m:den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𝑆𝑒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𝑃𝑟𝑒𝑣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+(1−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𝑆𝑝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)∙(1−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𝑃𝑟𝑒𝑣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>
                  <a:defRPr/>
                </a:pPr>
                <a:endParaRPr lang="en-US" sz="2200" dirty="0"/>
              </a:p>
              <a:p>
                <a:pPr>
                  <a:defRPr/>
                </a:pPr>
                <a:r>
                  <a:rPr lang="en-US" sz="2000" dirty="0"/>
                  <a:t>But where does this come from?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a-DK" sz="2200" b="0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da-DK" sz="2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a-DK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da-DK" sz="2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da-DK" sz="2200" b="0" dirty="0"/>
                  <a:t> 		</a:t>
                </a:r>
                <a14:m>
                  <m:oMath xmlns:m="http://schemas.openxmlformats.org/officeDocument/2006/math">
                    <m:r>
                      <a:rPr lang="da-DK" sz="2200" i="1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sty m:val="p"/>
                      </m:rPr>
                      <a:rPr lang="da-DK" sz="2200">
                        <a:latin typeface="Cambria Math" panose="02040503050406030204" pitchFamily="18" charset="0"/>
                      </a:rPr>
                      <m:t>p</m:t>
                    </m:r>
                    <m:r>
                      <a:rPr lang="da-DK" sz="2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a-DK" sz="2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a-DK" sz="2200" i="1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da-DK" sz="2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20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da-DK" sz="2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a-DK" sz="2200" i="1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da-DK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a-DK" sz="2200" b="0" dirty="0"/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da-DK" sz="2200" i="1">
                        <a:latin typeface="Cambria Math" panose="02040503050406030204" pitchFamily="18" charset="0"/>
                      </a:rPr>
                      <m:t>𝑃𝑃𝑉</m:t>
                    </m:r>
                    <m:r>
                      <a:rPr lang="da-DK" sz="2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20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a-DK" sz="2200" i="1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da-DK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22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a-DK" sz="2200" i="1">
                        <a:latin typeface="Cambria Math" panose="02040503050406030204" pitchFamily="18" charset="0"/>
                      </a:rPr>
                      <m:t>𝑃𝑟𝑒𝑣</m:t>
                    </m:r>
                    <m:r>
                      <a:rPr lang="da-DK" sz="2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20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da-DK" sz="2200" i="1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da-DK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2200">
                            <a:latin typeface="Cambria Math" panose="02040503050406030204" pitchFamily="18" charset="0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da-DK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a-DK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da-DK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da-DK" sz="2200" i="1" dirty="0">
                    <a:latin typeface="Cambria Math" panose="02040503050406030204" pitchFamily="18" charset="0"/>
                  </a:rPr>
                  <a:t>	</a:t>
                </a:r>
              </a:p>
              <a:p>
                <a:pPr>
                  <a:defRPr/>
                </a:pPr>
                <a:endParaRPr lang="da-DK" sz="2200" i="1" dirty="0"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:endParaRPr lang="da-DK" sz="2200" i="1" dirty="0"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2200"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a-DK" sz="22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p>
                                <m:sSup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da-DK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a-DK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a-DK" sz="2200" i="1" dirty="0">
                              <a:latin typeface="Cambria Math" panose="02040503050406030204" pitchFamily="18" charset="0"/>
                            </a:rPr>
                            <m:t>	</m:t>
                          </m:r>
                        </m:num>
                        <m:den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a-DK" sz="2200" i="1" dirty="0">
                              <a:latin typeface="Cambria Math" panose="02040503050406030204" pitchFamily="18" charset="0"/>
                            </a:rPr>
                            <m:t>	</m:t>
                          </m:r>
                          <m:r>
                            <a:rPr lang="da-D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da-DK" sz="22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a-DK" sz="22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p>
                                <m:sSup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  <m:r>
                            <a:rPr lang="da-DK" sz="2200" i="1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da-DK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22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a-DK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da-DK" sz="2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>
                  <a:defRPr/>
                </a:pPr>
                <a:endParaRPr lang="en-US" sz="2200" dirty="0"/>
              </a:p>
              <a:p>
                <a:pPr>
                  <a:defRPr/>
                </a:pPr>
                <a:endParaRPr lang="da-DK" sz="2200" b="0" dirty="0"/>
              </a:p>
              <a:p>
                <a:pPr>
                  <a:defRPr/>
                </a:pPr>
                <a:endParaRPr lang="da-DK" sz="2200" b="0" dirty="0"/>
              </a:p>
              <a:p>
                <a:pPr>
                  <a:defRPr/>
                </a:pPr>
                <a:endParaRPr lang="da-DK" sz="2200" b="0" dirty="0"/>
              </a:p>
              <a:p>
                <a:pPr>
                  <a:defRPr/>
                </a:pPr>
                <a:endParaRPr lang="en-US" sz="2200" dirty="0"/>
              </a:p>
              <a:p>
                <a:pPr>
                  <a:defRPr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848" y="1340768"/>
                <a:ext cx="8229600" cy="4586711"/>
              </a:xfrm>
              <a:blipFill>
                <a:blip r:embed="rId2"/>
                <a:stretch>
                  <a:fillRect l="-1849" t="-1657" b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">
            <a:extLst>
              <a:ext uri="{FF2B5EF4-FFF2-40B4-BE49-F238E27FC236}">
                <a16:creationId xmlns:a16="http://schemas.microsoft.com/office/drawing/2014/main" id="{945ADD50-B355-DD45-9952-105DE2398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An example using diagnostic tests</a:t>
            </a:r>
            <a:endParaRPr lang="en-GB" sz="2600" b="1" kern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DB4BFA-4604-0340-8C2B-9FD4E77567DA}"/>
              </a:ext>
            </a:extLst>
          </p:cNvPr>
          <p:cNvSpPr/>
          <p:nvPr/>
        </p:nvSpPr>
        <p:spPr>
          <a:xfrm>
            <a:off x="1621606" y="4497440"/>
            <a:ext cx="1748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Likelihood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3D9F1F-2270-BD42-BF80-694F90225F68}"/>
              </a:ext>
            </a:extLst>
          </p:cNvPr>
          <p:cNvCxnSpPr>
            <a:cxnSpLocks/>
          </p:cNvCxnSpPr>
          <p:nvPr/>
        </p:nvCxnSpPr>
        <p:spPr>
          <a:xfrm>
            <a:off x="3059832" y="4697495"/>
            <a:ext cx="576064" cy="38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0F8F229-8D99-E24C-82FB-D1C347DEE6AA}"/>
              </a:ext>
            </a:extLst>
          </p:cNvPr>
          <p:cNvSpPr/>
          <p:nvPr/>
        </p:nvSpPr>
        <p:spPr>
          <a:xfrm>
            <a:off x="5580112" y="4496658"/>
            <a:ext cx="2376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Prior information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18E14B-F396-DF4E-9CF3-B6CC3005F5CC}"/>
              </a:ext>
            </a:extLst>
          </p:cNvPr>
          <p:cNvCxnSpPr>
            <a:cxnSpLocks/>
          </p:cNvCxnSpPr>
          <p:nvPr/>
        </p:nvCxnSpPr>
        <p:spPr>
          <a:xfrm flipH="1">
            <a:off x="5312616" y="4696713"/>
            <a:ext cx="267496" cy="388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B30E863-5D0D-3F4F-85CC-F7E5B4B82C3E}"/>
              </a:ext>
            </a:extLst>
          </p:cNvPr>
          <p:cNvSpPr/>
          <p:nvPr/>
        </p:nvSpPr>
        <p:spPr>
          <a:xfrm>
            <a:off x="1554158" y="6231609"/>
            <a:ext cx="3017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Posterior information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88FA3E-A266-CE40-9202-2B8CBA9E6A5C}"/>
              </a:ext>
            </a:extLst>
          </p:cNvPr>
          <p:cNvCxnSpPr>
            <a:cxnSpLocks/>
          </p:cNvCxnSpPr>
          <p:nvPr/>
        </p:nvCxnSpPr>
        <p:spPr>
          <a:xfrm flipH="1" flipV="1">
            <a:off x="1042988" y="5852937"/>
            <a:ext cx="489112" cy="527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9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7" grpId="0" animBg="1"/>
      <p:bldP spid="38" grpId="0" animBg="1"/>
      <p:bldP spid="27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52517"/>
            <a:ext cx="7745505" cy="38778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Discrete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Continuous form: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 form: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521413"/>
              </p:ext>
            </p:extLst>
          </p:nvPr>
        </p:nvGraphicFramePr>
        <p:xfrm>
          <a:off x="1581292" y="1896706"/>
          <a:ext cx="3662363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Equation" r:id="rId3" imgW="1879600" imgH="495300" progId="Equation.3">
                  <p:embed/>
                </p:oleObj>
              </mc:Choice>
              <mc:Fallback>
                <p:oleObj name="Equation" r:id="rId3" imgW="1879600" imgH="495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1292" y="1896706"/>
                        <a:ext cx="3662363" cy="96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520418"/>
              </p:ext>
            </p:extLst>
          </p:nvPr>
        </p:nvGraphicFramePr>
        <p:xfrm>
          <a:off x="1252608" y="3276198"/>
          <a:ext cx="4700588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Equation" r:id="rId5" imgW="2413000" imgH="647700" progId="Equation.3">
                  <p:embed/>
                </p:oleObj>
              </mc:Choice>
              <mc:Fallback>
                <p:oleObj name="Equation" r:id="rId5" imgW="2413000" imgH="6477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2608" y="3276198"/>
                        <a:ext cx="4700588" cy="1260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27584" y="4536673"/>
            <a:ext cx="5946140" cy="1685148"/>
            <a:chOff x="2424019" y="4484825"/>
            <a:chExt cx="5946140" cy="1685148"/>
          </a:xfrm>
        </p:grpSpPr>
        <p:sp>
          <p:nvSpPr>
            <p:cNvPr id="6" name="Rectangle 5"/>
            <p:cNvSpPr/>
            <p:nvPr/>
          </p:nvSpPr>
          <p:spPr>
            <a:xfrm>
              <a:off x="2424019" y="5166526"/>
              <a:ext cx="594614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solidFill>
                    <a:srgbClr val="000000"/>
                  </a:solidFill>
                </a:rPr>
                <a:t>Posterior          Likelihood  x  Prior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6651" y="4484825"/>
              <a:ext cx="1685148" cy="1685148"/>
            </a:xfrm>
            <a:prstGeom prst="rect">
              <a:avLst/>
            </a:prstGeom>
          </p:spPr>
        </p:pic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A7F15CA9-BC31-4B47-B4D8-C3A3A1A16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Bayes theorem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140516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616E6C2-DDA8-9C4A-BBD3-8B0F529DAE13}"/>
              </a:ext>
            </a:extLst>
          </p:cNvPr>
          <p:cNvGrpSpPr/>
          <p:nvPr/>
        </p:nvGrpSpPr>
        <p:grpSpPr>
          <a:xfrm>
            <a:off x="179512" y="4005064"/>
            <a:ext cx="8964488" cy="2592288"/>
            <a:chOff x="179512" y="4059848"/>
            <a:chExt cx="8964488" cy="2592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D30F41-F9A1-9D42-8BB7-275F96030B89}"/>
                </a:ext>
              </a:extLst>
            </p:cNvPr>
            <p:cNvSpPr/>
            <p:nvPr/>
          </p:nvSpPr>
          <p:spPr>
            <a:xfrm>
              <a:off x="7092280" y="5355992"/>
              <a:ext cx="2051720" cy="1296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916789"/>
                </p:ext>
              </p:extLst>
            </p:nvPr>
          </p:nvGraphicFramePr>
          <p:xfrm>
            <a:off x="438150" y="4126722"/>
            <a:ext cx="2589213" cy="158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3" name="Chart" r:id="rId3" imgW="4267742" imgH="2610049" progId="Excel.Chart.8">
                    <p:embed/>
                  </p:oleObj>
                </mc:Choice>
                <mc:Fallback>
                  <p:oleObj name="Chart" r:id="rId3" imgW="4267742" imgH="2610049" progId="Excel.Chart.8">
                    <p:embed/>
                    <p:pic>
                      <p:nvPicPr>
                        <p:cNvPr id="1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" y="4126722"/>
                          <a:ext cx="2589213" cy="158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3116619"/>
                </p:ext>
              </p:extLst>
            </p:nvPr>
          </p:nvGraphicFramePr>
          <p:xfrm>
            <a:off x="3334886" y="4126413"/>
            <a:ext cx="2589212" cy="158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4" name="Chart" r:id="rId5" imgW="4267742" imgH="2610049" progId="Excel.Chart.8">
                    <p:embed/>
                  </p:oleObj>
                </mc:Choice>
                <mc:Fallback>
                  <p:oleObj name="Chart" r:id="rId5" imgW="4267742" imgH="2610049" progId="Excel.Chart.8">
                    <p:embed/>
                    <p:pic>
                      <p:nvPicPr>
                        <p:cNvPr id="14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886" y="4126413"/>
                          <a:ext cx="2589212" cy="158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2945976"/>
                </p:ext>
              </p:extLst>
            </p:nvPr>
          </p:nvGraphicFramePr>
          <p:xfrm>
            <a:off x="6270625" y="4059848"/>
            <a:ext cx="2660650" cy="171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5" name="Worksheet" r:id="rId7" imgW="4381500" imgH="2832100" progId="Excel.Sheet.8">
                    <p:embed/>
                  </p:oleObj>
                </mc:Choice>
                <mc:Fallback>
                  <p:oleObj name="Worksheet" r:id="rId7" imgW="4381500" imgH="2832100" progId="Excel.Sheet.8">
                    <p:embed/>
                    <p:pic>
                      <p:nvPicPr>
                        <p:cNvPr id="15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0625" y="4059848"/>
                          <a:ext cx="2660650" cy="171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179512" y="5879013"/>
              <a:ext cx="31029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dirty="0">
                  <a:latin typeface="Century Gothic"/>
                  <a:cs typeface="Century Gothic"/>
                </a:rPr>
                <a:t>What we knew before</a:t>
              </a:r>
              <a:endParaRPr lang="en-GB" sz="1800" dirty="0">
                <a:latin typeface="Century Gothic"/>
                <a:cs typeface="Century Gothic"/>
              </a:endParaRP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3028498" y="5726613"/>
              <a:ext cx="5334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3600" b="1" dirty="0"/>
                <a:t>+</a:t>
              </a:r>
              <a:endParaRPr lang="en-GB" sz="3600" b="1" dirty="0"/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3323952" y="5879013"/>
              <a:ext cx="2616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dirty="0">
                  <a:latin typeface="Century Gothic"/>
                  <a:cs typeface="Century Gothic"/>
                </a:rPr>
                <a:t>What the data tell us</a:t>
              </a:r>
              <a:endParaRPr lang="en-GB" sz="1800" dirty="0">
                <a:latin typeface="Century Gothic"/>
                <a:cs typeface="Century Gothic"/>
              </a:endParaRP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6355898" y="5879013"/>
              <a:ext cx="2514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dirty="0">
                  <a:latin typeface="Century Gothic"/>
                  <a:cs typeface="Century Gothic"/>
                </a:rPr>
                <a:t>What we know now</a:t>
              </a:r>
              <a:endParaRPr lang="en-GB" sz="1800" dirty="0">
                <a:latin typeface="Century Gothic"/>
                <a:cs typeface="Century Gothic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6000298" y="5726613"/>
              <a:ext cx="5334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3600" b="1" dirty="0"/>
                <a:t>=</a:t>
              </a:r>
              <a:endParaRPr lang="en-GB" sz="3600" b="1" dirty="0"/>
            </a:p>
          </p:txBody>
        </p:sp>
      </p:grpSp>
      <p:sp>
        <p:nvSpPr>
          <p:cNvPr id="22" name="Rectangle 2">
            <a:extLst>
              <a:ext uri="{FF2B5EF4-FFF2-40B4-BE49-F238E27FC236}">
                <a16:creationId xmlns:a16="http://schemas.microsoft.com/office/drawing/2014/main" id="{0857A5B4-0E95-A243-921A-D5241FA12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Bayesian statistics</a:t>
            </a:r>
            <a:endParaRPr lang="en-GB" sz="2600" b="1" kern="0"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1B1244E-136F-0E47-9F3C-F1D3B47A9E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3568" y="1340767"/>
            <a:ext cx="8064896" cy="4536505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a-DK" sz="2000" dirty="0"/>
              <a:t>”</a:t>
            </a:r>
            <a:r>
              <a:rPr lang="da-DK" sz="2000" dirty="0" err="1"/>
              <a:t>Belief</a:t>
            </a:r>
            <a:r>
              <a:rPr lang="da-DK" sz="2000" dirty="0"/>
              <a:t>” is </a:t>
            </a:r>
            <a:r>
              <a:rPr lang="da-DK" sz="2000" dirty="0" err="1"/>
              <a:t>expressed</a:t>
            </a:r>
            <a:r>
              <a:rPr lang="da-DK" sz="2000" dirty="0"/>
              <a:t> as a </a:t>
            </a:r>
            <a:r>
              <a:rPr lang="da-DK" sz="2000" dirty="0" err="1"/>
              <a:t>probability</a:t>
            </a:r>
            <a:r>
              <a:rPr lang="da-DK" sz="2000" dirty="0"/>
              <a:t> distribution</a:t>
            </a:r>
          </a:p>
          <a:p>
            <a:pPr marL="1085850" lvl="1" indent="-342900">
              <a:buFont typeface="Arial"/>
              <a:buChar char="•"/>
            </a:pPr>
            <a:r>
              <a:rPr lang="da-DK" sz="2000" dirty="0"/>
              <a:t>i.e.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don’t</a:t>
            </a:r>
            <a:r>
              <a:rPr lang="da-DK" sz="2000" dirty="0"/>
              <a:t> know </a:t>
            </a:r>
            <a:r>
              <a:rPr lang="da-DK" sz="2000" dirty="0" err="1"/>
              <a:t>exactly</a:t>
            </a:r>
            <a:r>
              <a:rPr lang="da-DK" sz="2000" dirty="0"/>
              <a:t> </a:t>
            </a:r>
            <a:r>
              <a:rPr lang="da-DK" sz="2000" dirty="0" err="1"/>
              <a:t>what</a:t>
            </a:r>
            <a:r>
              <a:rPr lang="da-DK" sz="2000" dirty="0"/>
              <a:t> the parameter </a:t>
            </a:r>
            <a:r>
              <a:rPr lang="da-DK" sz="2000" dirty="0" err="1"/>
              <a:t>value</a:t>
            </a:r>
            <a:r>
              <a:rPr lang="da-DK" sz="2000" dirty="0"/>
              <a:t> is, but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quantify</a:t>
            </a:r>
            <a:r>
              <a:rPr lang="da-DK" sz="2000" dirty="0"/>
              <a:t> </a:t>
            </a:r>
            <a:r>
              <a:rPr lang="da-DK" sz="2000" dirty="0" err="1"/>
              <a:t>our</a:t>
            </a:r>
            <a:r>
              <a:rPr lang="da-DK" sz="2000" dirty="0"/>
              <a:t> </a:t>
            </a:r>
            <a:r>
              <a:rPr lang="da-DK" sz="2000" dirty="0" err="1"/>
              <a:t>uncertainty</a:t>
            </a:r>
            <a:endParaRPr lang="da-DK" sz="2000" dirty="0"/>
          </a:p>
          <a:p>
            <a:pPr marL="1085850" lvl="1" indent="-342900">
              <a:buFont typeface="Arial"/>
              <a:buChar char="•"/>
            </a:pPr>
            <a:r>
              <a:rPr lang="da-DK" sz="2000" dirty="0"/>
              <a:t>This is the </a:t>
            </a:r>
            <a:r>
              <a:rPr lang="da-DK" sz="2000" dirty="0" err="1"/>
              <a:t>key</a:t>
            </a:r>
            <a:r>
              <a:rPr lang="da-DK" sz="2000" dirty="0"/>
              <a:t> difference to </a:t>
            </a:r>
            <a:r>
              <a:rPr lang="da-DK" sz="2000" dirty="0" err="1"/>
              <a:t>frequentist</a:t>
            </a:r>
            <a:r>
              <a:rPr lang="da-DK" sz="2000" dirty="0"/>
              <a:t> </a:t>
            </a:r>
            <a:r>
              <a:rPr lang="da-DK" sz="2000" dirty="0" err="1"/>
              <a:t>statistics</a:t>
            </a:r>
            <a:endParaRPr lang="da-DK" sz="2000" dirty="0"/>
          </a:p>
          <a:p>
            <a:endParaRPr lang="da-DK" sz="1400" dirty="0"/>
          </a:p>
          <a:p>
            <a:pPr marL="342900" indent="-342900">
              <a:buFont typeface="Arial"/>
              <a:buChar char="•"/>
            </a:pP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usually</a:t>
            </a:r>
            <a:r>
              <a:rPr lang="da-DK" sz="2000" dirty="0"/>
              <a:t> have </a:t>
            </a:r>
            <a:r>
              <a:rPr lang="da-DK" sz="2000" dirty="0" err="1"/>
              <a:t>continuous</a:t>
            </a:r>
            <a:r>
              <a:rPr lang="da-DK" sz="2000" dirty="0"/>
              <a:t> </a:t>
            </a:r>
            <a:r>
              <a:rPr lang="da-DK" sz="2000" dirty="0" err="1"/>
              <a:t>probability</a:t>
            </a:r>
            <a:r>
              <a:rPr lang="da-DK" sz="2000" dirty="0"/>
              <a:t> distributions for </a:t>
            </a:r>
            <a:r>
              <a:rPr lang="da-DK" sz="2000" dirty="0" err="1"/>
              <a:t>both</a:t>
            </a:r>
            <a:r>
              <a:rPr lang="da-DK" sz="2000" dirty="0"/>
              <a:t> prior and </a:t>
            </a:r>
            <a:r>
              <a:rPr lang="da-DK" sz="2000" dirty="0" err="1"/>
              <a:t>posterior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14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60375"/>
            <a:ext cx="7129412" cy="2608585"/>
          </a:xfrm>
        </p:spPr>
        <p:txBody>
          <a:bodyPr/>
          <a:lstStyle/>
          <a:p>
            <a:pPr algn="ctr"/>
            <a:r>
              <a:rPr lang="en-GB" sz="2400" b="1" dirty="0"/>
              <a:t>What is the theory behind MCMC?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DE860683-ABD5-4FDA-9081-7028960C251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2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5249156"/>
          </a:xfrm>
        </p:spPr>
        <p:txBody>
          <a:bodyPr>
            <a:normAutofit/>
          </a:bodyPr>
          <a:lstStyle/>
          <a:p>
            <a:r>
              <a:rPr lang="en-US" dirty="0"/>
              <a:t>First define a function to calculate a posterior probability corresponding to a Binomial likelihood and Beta prior: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log_posterior_fun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function(parameter){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... See the exercise if you are interested in R code ...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}</a:t>
            </a:r>
          </a:p>
          <a:p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dirty="0"/>
          </a:p>
          <a:p>
            <a:r>
              <a:rPr lang="en-US" dirty="0"/>
              <a:t>Then choose a ‘reasonable’ place to start looking for our parameter values, and calculate the posterior at that parameter value:</a:t>
            </a:r>
          </a:p>
          <a:p>
            <a:pPr marL="0" indent="0">
              <a:buNone/>
            </a:pP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parameter[1] &lt;- 0.25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[1]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log_posterior_fun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(parameter[1]) 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 -27.5222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3F96FA-21B2-D746-81A0-089922E9D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MCMC: the theory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144417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93601"/>
          </a:xfrm>
        </p:spPr>
        <p:txBody>
          <a:bodyPr>
            <a:normAutofit lnSpcReduction="10000"/>
          </a:bodyPr>
          <a:lstStyle/>
          <a:p>
            <a:r>
              <a:rPr lang="da-DK" dirty="0"/>
              <a:t>Now sample </a:t>
            </a:r>
            <a:r>
              <a:rPr lang="da-DK" dirty="0" err="1"/>
              <a:t>another</a:t>
            </a:r>
            <a:r>
              <a:rPr lang="da-DK" dirty="0"/>
              <a:t> parameter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a </a:t>
            </a:r>
            <a:r>
              <a:rPr lang="da-DK" dirty="0" err="1"/>
              <a:t>random</a:t>
            </a:r>
            <a:r>
              <a:rPr lang="da-DK" dirty="0"/>
              <a:t> </a:t>
            </a:r>
            <a:r>
              <a:rPr lang="da-DK" dirty="0" err="1"/>
              <a:t>walk</a:t>
            </a:r>
            <a:r>
              <a:rPr lang="da-DK" dirty="0"/>
              <a:t>:</a:t>
            </a:r>
            <a:endParaRPr lang="sv-SE" dirty="0"/>
          </a:p>
          <a:p>
            <a:pPr lvl="1"/>
            <a:endParaRPr lang="sv-SE" dirty="0"/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rnorm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(1, mean=parameter[1],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sd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=sigma)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0.2606076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new_lpost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log_posterior_fun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-18.00832</a:t>
            </a:r>
          </a:p>
          <a:p>
            <a:pPr marL="0" indent="0">
              <a:buNone/>
            </a:pPr>
            <a:endParaRPr lang="sv-SE" dirty="0"/>
          </a:p>
          <a:p>
            <a:r>
              <a:rPr lang="en-US" dirty="0"/>
              <a:t>That’s a bit better!  Let’s store this new value:</a:t>
            </a:r>
          </a:p>
          <a:p>
            <a:endParaRPr lang="en-US" dirty="0"/>
          </a:p>
          <a:p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parameter[2]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[2]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new_lpost</a:t>
            </a:r>
            <a:endParaRPr lang="en-US" b="1" dirty="0">
              <a:solidFill>
                <a:srgbClr val="452E0E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452E0E"/>
              </a:solidFill>
              <a:latin typeface="Courier"/>
            </a:endParaRPr>
          </a:p>
          <a:p>
            <a:r>
              <a:rPr lang="en-US" dirty="0"/>
              <a:t>And resample: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rnorm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(1, mean=parameter[1],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sd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=sigma)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0.2572526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new_lpost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 &lt;- 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log_posterior_fun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452E0E"/>
                </a:solidFill>
                <a:latin typeface="Courier"/>
                <a:cs typeface="Courier"/>
              </a:rPr>
              <a:t>new_par</a:t>
            </a: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2E0E"/>
                </a:solidFill>
                <a:latin typeface="Courier"/>
                <a:cs typeface="Courier"/>
              </a:rPr>
              <a:t>	-20.72975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2033E95-8AFD-C24E-A726-91D91EBB7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0375"/>
            <a:ext cx="756146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sz="2400" b="1" kern="0" dirty="0"/>
              <a:t>MCMC: the theory</a:t>
            </a:r>
            <a:endParaRPr lang="en-GB" sz="2600" b="1" kern="0" dirty="0"/>
          </a:p>
        </p:txBody>
      </p:sp>
    </p:spTree>
    <p:extLst>
      <p:ext uri="{BB962C8B-B14F-4D97-AF65-F5344CB8AC3E}">
        <p14:creationId xmlns:p14="http://schemas.microsoft.com/office/powerpoint/2010/main" val="25057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ND_UK">
  <a:themeElements>
    <a:clrScheme name="SUND_UK 1">
      <a:dk1>
        <a:srgbClr val="6E6E6E"/>
      </a:dk1>
      <a:lt1>
        <a:srgbClr val="FFFFFF"/>
      </a:lt1>
      <a:dk2>
        <a:srgbClr val="2A216A"/>
      </a:dk2>
      <a:lt2>
        <a:srgbClr val="6E6E6E"/>
      </a:lt2>
      <a:accent1>
        <a:srgbClr val="2A216A"/>
      </a:accent1>
      <a:accent2>
        <a:srgbClr val="3B2F97"/>
      </a:accent2>
      <a:accent3>
        <a:srgbClr val="FFFFFF"/>
      </a:accent3>
      <a:accent4>
        <a:srgbClr val="5D5D5D"/>
      </a:accent4>
      <a:accent5>
        <a:srgbClr val="ACABB9"/>
      </a:accent5>
      <a:accent6>
        <a:srgbClr val="352A88"/>
      </a:accent6>
      <a:hlink>
        <a:srgbClr val="4F3FC3"/>
      </a:hlink>
      <a:folHlink>
        <a:srgbClr val="CEC6EA"/>
      </a:folHlink>
    </a:clrScheme>
    <a:fontScheme name="SUND_U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UND_UK 1">
        <a:dk1>
          <a:srgbClr val="6E6E6E"/>
        </a:dk1>
        <a:lt1>
          <a:srgbClr val="FFFFFF"/>
        </a:lt1>
        <a:dk2>
          <a:srgbClr val="2A216A"/>
        </a:dk2>
        <a:lt2>
          <a:srgbClr val="6E6E6E"/>
        </a:lt2>
        <a:accent1>
          <a:srgbClr val="2A216A"/>
        </a:accent1>
        <a:accent2>
          <a:srgbClr val="3B2F97"/>
        </a:accent2>
        <a:accent3>
          <a:srgbClr val="FFFFFF"/>
        </a:accent3>
        <a:accent4>
          <a:srgbClr val="5D5D5D"/>
        </a:accent4>
        <a:accent5>
          <a:srgbClr val="ACABB9"/>
        </a:accent5>
        <a:accent6>
          <a:srgbClr val="352A88"/>
        </a:accent6>
        <a:hlink>
          <a:srgbClr val="4F3FC3"/>
        </a:hlink>
        <a:folHlink>
          <a:srgbClr val="CEC6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6099</TotalTime>
  <Words>1136</Words>
  <Application>Microsoft Macintosh PowerPoint</Application>
  <PresentationFormat>On-screen Show (4:3)</PresentationFormat>
  <Paragraphs>271</Paragraphs>
  <Slides>31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ＭＳ 明朝</vt:lpstr>
      <vt:lpstr>ＭＳ Ｐゴシック</vt:lpstr>
      <vt:lpstr>Arial</vt:lpstr>
      <vt:lpstr>Cambria Math</vt:lpstr>
      <vt:lpstr>Century Gothic</vt:lpstr>
      <vt:lpstr>Courier</vt:lpstr>
      <vt:lpstr>Times New Roman</vt:lpstr>
      <vt:lpstr>Verdana</vt:lpstr>
      <vt:lpstr>Wingdings</vt:lpstr>
      <vt:lpstr>SUND_UK</vt:lpstr>
      <vt:lpstr>Equation</vt:lpstr>
      <vt:lpstr>Chart</vt:lpstr>
      <vt:lpstr>Worksheet</vt:lpstr>
      <vt:lpstr>An (extremely brief) introduction to Bayesian Markov chain Monte Carlo</vt:lpstr>
      <vt:lpstr>Overview</vt:lpstr>
      <vt:lpstr>What is Bayesian statistics?</vt:lpstr>
      <vt:lpstr>PowerPoint Presentation</vt:lpstr>
      <vt:lpstr>PowerPoint Presentation</vt:lpstr>
      <vt:lpstr>PowerPoint Presentation</vt:lpstr>
      <vt:lpstr>What is the theory behind MCMC?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MCMC work in practice?</vt:lpstr>
      <vt:lpstr>PowerPoint Presentation</vt:lpstr>
      <vt:lpstr>PowerPoint Presentation</vt:lpstr>
      <vt:lpstr>PowerPoint Presentation</vt:lpstr>
      <vt:lpstr>PowerPoint Presentation</vt:lpstr>
      <vt:lpstr>A basic example:  prevalence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1:  apparent prevalence</vt:lpstr>
    </vt:vector>
  </TitlesOfParts>
  <Company>Københavns Universitet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install</dc:creator>
  <cp:lastModifiedBy>Matthew Denwood</cp:lastModifiedBy>
  <cp:revision>1531</cp:revision>
  <cp:lastPrinted>2017-08-10T08:39:02Z</cp:lastPrinted>
  <dcterms:created xsi:type="dcterms:W3CDTF">2005-11-10T15:02:29Z</dcterms:created>
  <dcterms:modified xsi:type="dcterms:W3CDTF">2019-03-27T07:47:13Z</dcterms:modified>
</cp:coreProperties>
</file>